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4" r:id="rId3"/>
    <p:sldId id="305" r:id="rId5"/>
    <p:sldId id="295" r:id="rId6"/>
    <p:sldId id="283" r:id="rId7"/>
    <p:sldId id="277" r:id="rId8"/>
    <p:sldId id="303" r:id="rId9"/>
    <p:sldId id="30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3" autoAdjust="0"/>
    <p:restoredTop sz="81037" autoAdjust="0"/>
  </p:normalViewPr>
  <p:slideViewPr>
    <p:cSldViewPr>
      <p:cViewPr varScale="1">
        <p:scale>
          <a:sx n="72" d="100"/>
          <a:sy n="72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B423F-0AD5-42B2-B003-EDB99782C4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EA688-F556-4743-96BE-5D68EA6914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EA688-F556-4743-96BE-5D68EA6914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EA688-F556-4743-96BE-5D68EA6914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月底，教育部党组，中央纪委驻教育部纪检组通报了一批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EA688-F556-4743-96BE-5D68EA6914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EA688-F556-4743-96BE-5D68EA6914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EA688-F556-4743-96BE-5D68EA6914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EA688-F556-4743-96BE-5D68EA6914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1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8"/>
            <a:ext cx="6705600" cy="685801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1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41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5"/>
            <a:ext cx="2209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2" y="6248210"/>
            <a:ext cx="557348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1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1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3"/>
            <a:ext cx="533400" cy="244476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1"/>
            <a:ext cx="8153400" cy="9906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1" y="2743203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7" name="矩形 6"/>
          <p:cNvSpPr/>
          <p:nvPr/>
        </p:nvSpPr>
        <p:spPr bwMode="white">
          <a:xfrm>
            <a:off x="0" y="1524001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1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1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1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3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1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1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3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1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1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1"/>
            <a:ext cx="7315200" cy="685801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1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1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9"/>
            <a:ext cx="4572000" cy="365125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1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1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1"/>
            <a:ext cx="8153400" cy="452628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1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3" y="6248209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1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1371601" y="3356992"/>
            <a:ext cx="7123113" cy="10594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zh-CN" altLang="en-US" dirty="0" smtClean="0"/>
              <a:t>国际合作与交流处</a:t>
            </a:r>
            <a:endParaRPr lang="en-US" altLang="zh-CN" dirty="0" smtClean="0"/>
          </a:p>
          <a:p>
            <a:pPr algn="r"/>
            <a:r>
              <a:rPr lang="zh-CN" altLang="en-US" dirty="0" smtClean="0"/>
              <a:t>港澳台事务办公室</a:t>
            </a:r>
            <a:endParaRPr lang="en-US" altLang="zh-CN" dirty="0" smtClean="0"/>
          </a:p>
          <a:p>
            <a:pPr algn="r"/>
            <a:r>
              <a:rPr lang="en-US" altLang="zh-CN" dirty="0" smtClean="0"/>
              <a:t>2019.09.22</a:t>
            </a:r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因公临时出国（境）</a:t>
            </a:r>
            <a:endParaRPr lang="zh-CN" altLang="en-US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5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 smtClean="0">
                <a:latin typeface="方正黑体_GBK" pitchFamily="65" charset="-122"/>
                <a:ea typeface="方正黑体_GBK" pitchFamily="65" charset="-122"/>
              </a:rPr>
              <a:t>《</a:t>
            </a:r>
            <a:r>
              <a:rPr lang="zh-CN" altLang="en-US" sz="3200" b="1" dirty="0" smtClean="0">
                <a:latin typeface="方正黑体_GBK" pitchFamily="65" charset="-122"/>
                <a:ea typeface="方正黑体_GBK" pitchFamily="65" charset="-122"/>
              </a:rPr>
              <a:t>中国共产党纪律处分条例</a:t>
            </a:r>
            <a:r>
              <a:rPr lang="en-US" altLang="zh-CN" sz="3200" b="1" dirty="0" smtClean="0">
                <a:latin typeface="方正黑体_GBK" pitchFamily="65" charset="-122"/>
                <a:ea typeface="方正黑体_GBK" pitchFamily="65" charset="-122"/>
              </a:rPr>
              <a:t>》2015.10.18</a:t>
            </a:r>
            <a:endParaRPr lang="en-US" altLang="zh-CN" sz="3200" b="1" dirty="0" smtClean="0">
              <a:latin typeface="方正黑体_GBK" pitchFamily="65" charset="-122"/>
              <a:ea typeface="方正黑体_GBK" pitchFamily="65" charset="-122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200" b="1" dirty="0" smtClean="0">
                <a:latin typeface="方正仿宋_GBK" pitchFamily="65" charset="-122"/>
                <a:ea typeface="方正仿宋_GBK" pitchFamily="65" charset="-122"/>
              </a:rPr>
              <a:t>第七十七条　</a:t>
            </a:r>
            <a:r>
              <a:rPr lang="zh-CN" altLang="en-US" sz="22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违反有关规定办理因私出国（境）证件、前往港澳通行证，或者未经批准出入国（边）境，</a:t>
            </a:r>
            <a:r>
              <a:rPr lang="zh-CN" altLang="en-US" sz="2200" b="1" dirty="0" smtClean="0">
                <a:latin typeface="方正仿宋_GBK" pitchFamily="65" charset="-122"/>
                <a:ea typeface="方正仿宋_GBK" pitchFamily="65" charset="-122"/>
              </a:rPr>
              <a:t>情节较轻的，给予警告或者严重警告处分；情节较重的，给予撤销党内职务处分；情节严重的，给予留党察看处分。</a:t>
            </a:r>
            <a:endParaRPr lang="en-US" altLang="zh-CN" sz="22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200" b="1" dirty="0" smtClean="0">
                <a:latin typeface="方正仿宋_GBK" pitchFamily="65" charset="-122"/>
                <a:ea typeface="方正仿宋_GBK" pitchFamily="65" charset="-122"/>
              </a:rPr>
              <a:t>第一百二十二条　</a:t>
            </a:r>
            <a:r>
              <a:rPr lang="zh-CN" altLang="en-US" sz="22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以不正当方式谋求本人或者其他人用公款出国（境），</a:t>
            </a:r>
            <a:r>
              <a:rPr lang="zh-CN" altLang="en-US" sz="2200" b="1" dirty="0" smtClean="0">
                <a:latin typeface="方正仿宋_GBK" pitchFamily="65" charset="-122"/>
                <a:ea typeface="方正仿宋_GBK" pitchFamily="65" charset="-122"/>
              </a:rPr>
              <a:t>情节较轻的，给予警告处分；情节较重的，给予严重警告处分；情节严重的，给予撤销党内职务处分。</a:t>
            </a:r>
            <a:endParaRPr lang="en-US" altLang="zh-CN" sz="22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200" b="1" dirty="0" smtClean="0">
                <a:latin typeface="方正仿宋_GBK" pitchFamily="65" charset="-122"/>
                <a:ea typeface="方正仿宋_GBK" pitchFamily="65" charset="-122"/>
              </a:rPr>
              <a:t>第一百二十三条　临时出国（境）团（组）或者人员中的党员，</a:t>
            </a:r>
            <a:r>
              <a:rPr lang="zh-CN" altLang="en-US" sz="22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擅自延长在国（境）外期限，或者擅自变更路线的，对直接责任者和领导责任者，</a:t>
            </a:r>
            <a:r>
              <a:rPr lang="zh-CN" altLang="en-US" sz="2200" b="1" dirty="0" smtClean="0">
                <a:latin typeface="方正仿宋_GBK" pitchFamily="65" charset="-122"/>
                <a:ea typeface="方正仿宋_GBK" pitchFamily="65" charset="-122"/>
              </a:rPr>
              <a:t>给予警告或者严重警告处分；情节严重的，给予撤销党内职务处分。</a:t>
            </a:r>
            <a:endParaRPr lang="zh-CN" altLang="en-US" sz="22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 smtClean="0">
              <a:latin typeface="方正仿宋_GBK" pitchFamily="65" charset="-122"/>
              <a:ea typeface="方正仿宋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典型案例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2800" b="1" dirty="0" smtClean="0">
                <a:latin typeface="方正仿宋_GBK" pitchFamily="65" charset="-122"/>
                <a:ea typeface="方正仿宋_GBK" pitchFamily="65" charset="-122"/>
              </a:rPr>
              <a:t>中管高校党员干部教师违反中央八项规定精神问题典型案例</a:t>
            </a:r>
            <a:endParaRPr lang="en-US" altLang="zh-CN" sz="28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lvl="1"/>
            <a:r>
              <a:rPr lang="zh-CN" altLang="en-US" sz="2400" b="1" dirty="0" smtClean="0">
                <a:latin typeface="方正仿宋_GBK" pitchFamily="65" charset="-122"/>
                <a:ea typeface="方正仿宋_GBK" pitchFamily="65" charset="-122"/>
              </a:rPr>
              <a:t>与配偶子女同行</a:t>
            </a:r>
            <a:endParaRPr lang="en-US" altLang="zh-CN" sz="24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lvl="1"/>
            <a:r>
              <a:rPr lang="zh-CN" altLang="en-US" sz="2400" b="1" dirty="0" smtClean="0">
                <a:latin typeface="方正仿宋_GBK" pitchFamily="65" charset="-122"/>
                <a:ea typeface="方正仿宋_GBK" pitchFamily="65" charset="-122"/>
              </a:rPr>
              <a:t>报销非公务活动的费用</a:t>
            </a:r>
            <a:endParaRPr lang="en-US" altLang="zh-CN" sz="24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lvl="1"/>
            <a:r>
              <a:rPr lang="zh-CN" altLang="en-US" sz="2400" b="1" dirty="0" smtClean="0">
                <a:latin typeface="方正仿宋_GBK" pitchFamily="65" charset="-122"/>
                <a:ea typeface="方正仿宋_GBK" pitchFamily="65" charset="-122"/>
              </a:rPr>
              <a:t>未经批准延期回国</a:t>
            </a:r>
            <a:endParaRPr lang="en-US" altLang="zh-CN" sz="24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/>
              <a:buChar char=""/>
            </a:pPr>
            <a:r>
              <a:rPr lang="zh-CN" altLang="en-US" sz="2800" b="1" dirty="0">
                <a:latin typeface="方正仿宋_GBK" pitchFamily="65" charset="-122"/>
                <a:ea typeface="方正仿宋_GBK" pitchFamily="65" charset="-122"/>
              </a:rPr>
              <a:t>中央纪委公开曝光</a:t>
            </a:r>
            <a:endParaRPr lang="en-US" altLang="zh-CN" sz="2800" b="1" dirty="0">
              <a:latin typeface="方正仿宋_GBK" pitchFamily="65" charset="-122"/>
              <a:ea typeface="方正仿宋_GBK" pitchFamily="65" charset="-122"/>
            </a:endParaRPr>
          </a:p>
          <a:p>
            <a:pPr lvl="1"/>
            <a:r>
              <a:rPr lang="zh-CN" altLang="en-US" sz="2400" b="1" dirty="0" smtClean="0">
                <a:latin typeface="方正仿宋_GBK" pitchFamily="65" charset="-122"/>
                <a:ea typeface="方正仿宋_GBK" pitchFamily="65" charset="-122"/>
              </a:rPr>
              <a:t>绕道旅游</a:t>
            </a:r>
            <a:endParaRPr lang="en-US" altLang="zh-CN" sz="24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lvl="1"/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压缩公务活动时间旅游</a:t>
            </a:r>
            <a:endParaRPr lang="en-US" altLang="zh-CN" sz="2400" b="1" dirty="0">
              <a:latin typeface="方正仿宋_GBK" pitchFamily="65" charset="-122"/>
              <a:ea typeface="方正仿宋_GBK" pitchFamily="65" charset="-122"/>
            </a:endParaRPr>
          </a:p>
          <a:p>
            <a:pPr lvl="1"/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擅自变更出国考察路线</a:t>
            </a:r>
            <a:endParaRPr lang="en-US" altLang="zh-CN" sz="2400" b="1" dirty="0">
              <a:latin typeface="方正仿宋_GBK" pitchFamily="65" charset="-122"/>
              <a:ea typeface="方正仿宋_GBK" pitchFamily="65" charset="-122"/>
            </a:endParaRPr>
          </a:p>
          <a:p>
            <a:pPr lvl="1"/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接受服务对象组织的旅游活动</a:t>
            </a:r>
            <a:endParaRPr lang="en-US" altLang="zh-CN" sz="2400" b="1" dirty="0">
              <a:latin typeface="方正仿宋_GBK" pitchFamily="65" charset="-122"/>
              <a:ea typeface="方正仿宋_GBK" pitchFamily="65" charset="-122"/>
            </a:endParaRPr>
          </a:p>
          <a:p>
            <a:pPr lvl="1"/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购买邀请函、编造虚假行程</a:t>
            </a:r>
            <a:endParaRPr lang="en-US" altLang="zh-CN" sz="2400" b="1" dirty="0">
              <a:latin typeface="方正仿宋_GBK" pitchFamily="65" charset="-122"/>
              <a:ea typeface="方正仿宋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我校管理办法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2648" y="2132857"/>
            <a:ext cx="8153400" cy="39631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3200" dirty="0" smtClean="0"/>
          </a:p>
          <a:p>
            <a:r>
              <a:rPr lang="zh-CN" altLang="en-US" sz="2800" b="1" dirty="0" smtClean="0"/>
              <a:t>重庆大学因公临时出国（境）审批管理办法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重庆大学关于加强和改进教学科研人员因公临时出国（境）管理工作的实施细则</a:t>
            </a:r>
            <a:endParaRPr lang="en-US" altLang="zh-CN" sz="2800" b="1" dirty="0" smtClean="0"/>
          </a:p>
          <a:p>
            <a:r>
              <a:rPr lang="zh-CN" altLang="zh-CN" sz="2800" b="1" dirty="0"/>
              <a:t>重庆大学因公证照管理办法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外事纪律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zh-CN" altLang="zh-CN" sz="2400" b="1" dirty="0" smtClean="0">
                <a:latin typeface="方正仿宋_GBK" pitchFamily="65" charset="-122"/>
                <a:ea typeface="方正仿宋_GBK" pitchFamily="65" charset="-122"/>
              </a:rPr>
              <a:t>因公临时出国（境）</a:t>
            </a:r>
            <a:r>
              <a:rPr lang="zh-CN" altLang="en-US" sz="2400" b="1" dirty="0" smtClean="0">
                <a:latin typeface="方正仿宋_GBK" pitchFamily="65" charset="-122"/>
                <a:ea typeface="方正仿宋_GBK" pitchFamily="65" charset="-122"/>
              </a:rPr>
              <a:t>的</a:t>
            </a:r>
            <a:r>
              <a:rPr lang="zh-CN" altLang="zh-CN" sz="2400" b="1" dirty="0" smtClean="0">
                <a:latin typeface="方正仿宋_GBK" pitchFamily="65" charset="-122"/>
                <a:ea typeface="方正仿宋_GBK" pitchFamily="65" charset="-122"/>
              </a:rPr>
              <a:t>团组和个人</a:t>
            </a:r>
            <a:r>
              <a:rPr lang="zh-CN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必须通过因公出国（境）审批渠道办理手续</a:t>
            </a:r>
            <a:r>
              <a:rPr lang="zh-CN" altLang="en-US" sz="2400" b="1" dirty="0" smtClean="0">
                <a:latin typeface="方正仿宋_GBK" pitchFamily="65" charset="-122"/>
                <a:ea typeface="方正仿宋_GBK" pitchFamily="65" charset="-122"/>
              </a:rPr>
              <a:t>。</a:t>
            </a:r>
            <a:endParaRPr lang="en-US" altLang="zh-CN" sz="24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algn="just"/>
            <a:r>
              <a:rPr lang="zh-CN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严禁持普通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证照</a:t>
            </a:r>
            <a:r>
              <a:rPr lang="zh-CN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执行一般性工作出访任务。</a:t>
            </a:r>
            <a:r>
              <a:rPr lang="en-US" altLang="zh-CN" sz="2400" b="1" dirty="0" smtClean="0">
                <a:latin typeface="方正仿宋_GBK" pitchFamily="65" charset="-122"/>
                <a:ea typeface="方正仿宋_GBK" pitchFamily="65" charset="-122"/>
              </a:rPr>
              <a:t> </a:t>
            </a:r>
            <a:r>
              <a:rPr lang="zh-CN" altLang="zh-CN" sz="2400" b="1" dirty="0" smtClean="0">
                <a:latin typeface="方正仿宋_GBK" pitchFamily="65" charset="-122"/>
                <a:ea typeface="方正仿宋_GBK" pitchFamily="65" charset="-122"/>
              </a:rPr>
              <a:t>如遇特殊情况需持普通护照执行学术出访任务，应履行校内有关审批手续并获批同意后，方可出访。</a:t>
            </a:r>
            <a:r>
              <a:rPr lang="zh-CN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未经批准擅自持普通护照出访者，不予补办审批手续</a:t>
            </a:r>
            <a:r>
              <a:rPr lang="en-US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 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。</a:t>
            </a:r>
            <a:endParaRPr lang="zh-CN" altLang="zh-CN" sz="2400" b="1" dirty="0" smtClean="0">
              <a:solidFill>
                <a:srgbClr val="FF0000"/>
              </a:solidFill>
              <a:latin typeface="方正仿宋_GBK" pitchFamily="65" charset="-122"/>
              <a:ea typeface="方正仿宋_GBK" pitchFamily="65" charset="-122"/>
            </a:endParaRPr>
          </a:p>
          <a:p>
            <a:pPr algn="just"/>
            <a:r>
              <a:rPr lang="zh-CN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严格按照审批结果执行出访任务。</a:t>
            </a:r>
            <a:r>
              <a:rPr lang="zh-CN" altLang="zh-CN" sz="2400" b="1" dirty="0" smtClean="0">
                <a:latin typeface="方正仿宋_GBK" pitchFamily="65" charset="-122"/>
                <a:ea typeface="方正仿宋_GBK" pitchFamily="65" charset="-122"/>
              </a:rPr>
              <a:t>非不可抗力因素，严禁超期或提前出访（</a:t>
            </a:r>
            <a:r>
              <a:rPr lang="zh-CN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以出入中国边检签章时间为准</a:t>
            </a:r>
            <a:r>
              <a:rPr lang="zh-CN" altLang="zh-CN" sz="2400" b="1" dirty="0" smtClean="0">
                <a:latin typeface="方正仿宋_GBK" pitchFamily="65" charset="-122"/>
                <a:ea typeface="方正仿宋_GBK" pitchFamily="65" charset="-122"/>
              </a:rPr>
              <a:t>）；严禁擅自变更出访路线、擅自增加出访国家或地区，或绕道旅行；不得变更与增加出访城市；在第三国中转地不得出关；在出访国中转城市不得住宿停留。</a:t>
            </a:r>
            <a:endParaRPr lang="zh-CN" altLang="zh-CN" sz="2400" b="1" dirty="0" smtClean="0">
              <a:latin typeface="方正仿宋_GBK" pitchFamily="65" charset="-122"/>
              <a:ea typeface="方正仿宋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/>
              <a:t>外事纪律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57191"/>
          </a:xfrm>
        </p:spPr>
        <p:txBody>
          <a:bodyPr>
            <a:normAutofit/>
          </a:bodyPr>
          <a:lstStyle/>
          <a:p>
            <a:pPr algn="just"/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严格</a:t>
            </a:r>
            <a:r>
              <a:rPr lang="zh-CN" altLang="en-US" sz="2400" b="1" dirty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执行中央对外工作方针政策和国别政策</a:t>
            </a:r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，严守外事纪律，遵守当地法律法规，尊重当地风俗习惯，杜绝不文明行为，自觉维护国家形象。</a:t>
            </a:r>
            <a:endParaRPr lang="zh-CN" altLang="en-US" sz="2400" b="1" dirty="0">
              <a:latin typeface="方正仿宋_GBK" pitchFamily="65" charset="-122"/>
              <a:ea typeface="方正仿宋_GBK" pitchFamily="65" charset="-122"/>
            </a:endParaRPr>
          </a:p>
          <a:p>
            <a:pPr algn="just"/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在对外交往中应</a:t>
            </a:r>
            <a:r>
              <a:rPr lang="zh-CN" altLang="en-US" sz="2400" b="1" dirty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维护国家利益和学校利益</a:t>
            </a:r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，不做有损国格、人格和学校声誉的事情。</a:t>
            </a:r>
            <a:endParaRPr lang="en-US" altLang="zh-CN" sz="2400" b="1" dirty="0">
              <a:latin typeface="方正仿宋_GBK" pitchFamily="65" charset="-122"/>
              <a:ea typeface="方正仿宋_GBK" pitchFamily="65" charset="-122"/>
            </a:endParaRPr>
          </a:p>
          <a:p>
            <a:pPr algn="just"/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在外出访期间，</a:t>
            </a:r>
            <a:r>
              <a:rPr lang="zh-CN" altLang="en-US" sz="2400" b="1" dirty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不得泄露国家政治、军事、经济和科技秘密</a:t>
            </a:r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；凡是教学、科研、生产中有密级的资料，未经保密主管部门的批准，不得带（寄）往境外</a:t>
            </a:r>
            <a:r>
              <a:rPr lang="zh-CN" altLang="en-US" sz="2400" b="1" dirty="0" smtClean="0">
                <a:latin typeface="方正仿宋_GBK" pitchFamily="65" charset="-122"/>
                <a:ea typeface="方正仿宋_GBK" pitchFamily="65" charset="-122"/>
              </a:rPr>
              <a:t>。</a:t>
            </a:r>
            <a:endParaRPr lang="en-US" altLang="zh-CN" sz="2400" b="1" dirty="0" smtClean="0">
              <a:latin typeface="方正仿宋_GBK" pitchFamily="65" charset="-122"/>
              <a:ea typeface="方正仿宋_GBK" pitchFamily="65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外事纪律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zh-CN" altLang="zh-CN" sz="2400" b="1" dirty="0" smtClean="0">
                <a:latin typeface="方正仿宋_GBK" pitchFamily="65" charset="-122"/>
                <a:ea typeface="方正仿宋_GBK" pitchFamily="65" charset="-122"/>
              </a:rPr>
              <a:t>因公临时出国（境）人员回国（境）后应在</a:t>
            </a:r>
            <a:r>
              <a:rPr lang="en-US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7</a:t>
            </a:r>
            <a:r>
              <a:rPr lang="zh-CN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天内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交回</a:t>
            </a:r>
            <a:r>
              <a:rPr lang="zh-CN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因公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证照，</a:t>
            </a:r>
            <a:r>
              <a:rPr lang="en-US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30</a:t>
            </a:r>
            <a:r>
              <a:rPr lang="zh-CN" altLang="zh-CN" sz="2400" b="1" dirty="0" smtClean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日内提交出访总结</a:t>
            </a:r>
            <a:r>
              <a:rPr lang="zh-CN" altLang="en-US" sz="2400" b="1" dirty="0" smtClean="0">
                <a:latin typeface="方正仿宋_GBK" pitchFamily="65" charset="-122"/>
                <a:ea typeface="方正仿宋_GBK" pitchFamily="65" charset="-122"/>
              </a:rPr>
              <a:t>。</a:t>
            </a:r>
            <a:endParaRPr lang="en-US" altLang="zh-CN" sz="2400" b="1" dirty="0" smtClean="0">
              <a:latin typeface="方正仿宋_GBK" pitchFamily="65" charset="-122"/>
              <a:ea typeface="方正仿宋_GBK" pitchFamily="65" charset="-122"/>
            </a:endParaRPr>
          </a:p>
          <a:p>
            <a:pPr algn="just"/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如领取因公证照后</a:t>
            </a:r>
            <a:r>
              <a:rPr lang="zh-CN" altLang="en-US" sz="2400" b="1" dirty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因故取消或推迟出访</a:t>
            </a:r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，当事人应于原定出访日期前</a:t>
            </a:r>
            <a:r>
              <a:rPr lang="en-US" altLang="zh-CN" sz="2400" b="1" dirty="0">
                <a:latin typeface="方正仿宋_GBK" pitchFamily="65" charset="-122"/>
                <a:ea typeface="方正仿宋_GBK" pitchFamily="65" charset="-122"/>
              </a:rPr>
              <a:t>7</a:t>
            </a:r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日内将证照交还国际处，并书面说明取消或推迟出访的原因。</a:t>
            </a:r>
            <a:endParaRPr lang="en-US" altLang="zh-CN" sz="2400" b="1" dirty="0">
              <a:latin typeface="方正仿宋_GBK" pitchFamily="65" charset="-122"/>
              <a:ea typeface="方正仿宋_GBK" pitchFamily="65" charset="-122"/>
            </a:endParaRPr>
          </a:p>
          <a:p>
            <a:pPr algn="just"/>
            <a:r>
              <a:rPr lang="zh-CN" altLang="en-US" sz="2400" b="1" dirty="0">
                <a:solidFill>
                  <a:srgbClr val="FF0000"/>
                </a:solidFill>
                <a:latin typeface="方正仿宋_GBK" pitchFamily="65" charset="-122"/>
                <a:ea typeface="方正仿宋_GBK" pitchFamily="65" charset="-122"/>
              </a:rPr>
              <a:t>因公护照如在国外遗失、被盗或因毁损而影响正常使用</a:t>
            </a:r>
            <a:r>
              <a:rPr lang="zh-CN" altLang="en-US" sz="2400" b="1" dirty="0">
                <a:latin typeface="方正仿宋_GBK" pitchFamily="65" charset="-122"/>
                <a:ea typeface="方正仿宋_GBK" pitchFamily="65" charset="-122"/>
              </a:rPr>
              <a:t>，持照人应立即将有关情况报告国际处及我国驻当地使、领馆，由国际处致函重庆市外办，提出处理意见，重庆市外办核实后通知相关使领馆补发证件。</a:t>
            </a:r>
            <a:endParaRPr lang="zh-CN" altLang="en-US" sz="2400" b="1" dirty="0">
              <a:latin typeface="方正仿宋_GBK" pitchFamily="65" charset="-122"/>
              <a:ea typeface="方正仿宋_GBK" pitchFamily="65" charset="-122"/>
            </a:endParaRPr>
          </a:p>
          <a:p>
            <a:endParaRPr lang="en-US" altLang="zh-CN" sz="2200" b="1" dirty="0" smtClean="0">
              <a:latin typeface="方正仿宋_GBK" pitchFamily="65" charset="-122"/>
              <a:ea typeface="方正仿宋_GBK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性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1118</Words>
  <Application>WPS 演示</Application>
  <PresentationFormat>全屏显示(4:3)</PresentationFormat>
  <Paragraphs>51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宋体</vt:lpstr>
      <vt:lpstr>Wingdings</vt:lpstr>
      <vt:lpstr>Wingdings</vt:lpstr>
      <vt:lpstr>Wingdings 2</vt:lpstr>
      <vt:lpstr>华文中宋</vt:lpstr>
      <vt:lpstr>方正黑体_GBK</vt:lpstr>
      <vt:lpstr>Arial Unicode MS</vt:lpstr>
      <vt:lpstr>方正仿宋_GBK</vt:lpstr>
      <vt:lpstr>Tw Cen MT</vt:lpstr>
      <vt:lpstr>华文仿宋</vt:lpstr>
      <vt:lpstr>微软雅黑</vt:lpstr>
      <vt:lpstr>Calibri</vt:lpstr>
      <vt:lpstr>中性</vt:lpstr>
      <vt:lpstr>因公临时出国（境）</vt:lpstr>
      <vt:lpstr>PowerPoint 演示文稿</vt:lpstr>
      <vt:lpstr>典型案例</vt:lpstr>
      <vt:lpstr>我校管理办法</vt:lpstr>
      <vt:lpstr>外事纪律</vt:lpstr>
      <vt:lpstr>外事纪律</vt:lpstr>
      <vt:lpstr>外事纪律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因公临时出国（境）</dc:title>
  <dc:creator>Administrator</dc:creator>
  <cp:lastModifiedBy>陈艺丹</cp:lastModifiedBy>
  <cp:revision>107</cp:revision>
  <dcterms:created xsi:type="dcterms:W3CDTF">2016-09-27T03:16:00Z</dcterms:created>
  <dcterms:modified xsi:type="dcterms:W3CDTF">2019-10-23T03:17:10Z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